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60" r:id="rId7"/>
    <p:sldId id="261" r:id="rId8"/>
    <p:sldId id="262" r:id="rId9"/>
    <p:sldId id="278" r:id="rId10"/>
    <p:sldId id="273" r:id="rId11"/>
    <p:sldId id="274" r:id="rId12"/>
    <p:sldId id="275" r:id="rId13"/>
    <p:sldId id="276" r:id="rId14"/>
    <p:sldId id="263" r:id="rId15"/>
    <p:sldId id="264" r:id="rId16"/>
    <p:sldId id="279" r:id="rId17"/>
    <p:sldId id="265" r:id="rId18"/>
    <p:sldId id="266" r:id="rId19"/>
    <p:sldId id="280" r:id="rId20"/>
    <p:sldId id="281" r:id="rId21"/>
    <p:sldId id="267" r:id="rId22"/>
    <p:sldId id="268" r:id="rId23"/>
    <p:sldId id="269" r:id="rId24"/>
    <p:sldId id="270" r:id="rId25"/>
    <p:sldId id="27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96CB2-C424-4243-8C31-6D578CEAAD30}"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89445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96CB2-C424-4243-8C31-6D578CEAAD30}"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218274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96CB2-C424-4243-8C31-6D578CEAAD30}"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337853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96CB2-C424-4243-8C31-6D578CEAAD30}"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267343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96CB2-C424-4243-8C31-6D578CEAAD30}"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145033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C96CB2-C424-4243-8C31-6D578CEAAD30}"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68064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C96CB2-C424-4243-8C31-6D578CEAAD30}" type="datetimeFigureOut">
              <a:rPr lang="en-US" smtClean="0"/>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215011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96CB2-C424-4243-8C31-6D578CEAAD30}"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397430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96CB2-C424-4243-8C31-6D578CEAAD30}"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111442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96CB2-C424-4243-8C31-6D578CEAAD30}"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118687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96CB2-C424-4243-8C31-6D578CEAAD30}"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274D4-8BE5-4437-BCA8-7E8F9EAD2B92}" type="slidenum">
              <a:rPr lang="en-US" smtClean="0"/>
              <a:t>‹#›</a:t>
            </a:fld>
            <a:endParaRPr lang="en-US"/>
          </a:p>
        </p:txBody>
      </p:sp>
    </p:spTree>
    <p:extLst>
      <p:ext uri="{BB962C8B-B14F-4D97-AF65-F5344CB8AC3E}">
        <p14:creationId xmlns:p14="http://schemas.microsoft.com/office/powerpoint/2010/main" val="425709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96CB2-C424-4243-8C31-6D578CEAAD30}" type="datetimeFigureOut">
              <a:rPr lang="en-US" smtClean="0"/>
              <a:t>2/19/2015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274D4-8BE5-4437-BCA8-7E8F9EAD2B92}" type="slidenum">
              <a:rPr lang="en-US" smtClean="0"/>
              <a:t>‹#›</a:t>
            </a:fld>
            <a:endParaRPr lang="en-US"/>
          </a:p>
        </p:txBody>
      </p:sp>
    </p:spTree>
    <p:extLst>
      <p:ext uri="{BB962C8B-B14F-4D97-AF65-F5344CB8AC3E}">
        <p14:creationId xmlns:p14="http://schemas.microsoft.com/office/powerpoint/2010/main" val="262412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Linen" TargetMode="External"/><Relationship Id="rId7" Type="http://schemas.openxmlformats.org/officeDocument/2006/relationships/hyperlink" Target="http://en.wikipedia.org/wiki/Mizuya" TargetMode="External"/><Relationship Id="rId2" Type="http://schemas.openxmlformats.org/officeDocument/2006/relationships/hyperlink" Target="http://en.wikipedia.org/wiki/Help:Installing_Japanese_character_sets" TargetMode="External"/><Relationship Id="rId1" Type="http://schemas.openxmlformats.org/officeDocument/2006/relationships/slideLayout" Target="../slideLayouts/slideLayout2.xml"/><Relationship Id="rId6" Type="http://schemas.openxmlformats.org/officeDocument/2006/relationships/hyperlink" Target="http://en.wikipedia.org/wiki/Chaki" TargetMode="External"/><Relationship Id="rId5" Type="http://schemas.openxmlformats.org/officeDocument/2006/relationships/hyperlink" Target="http://en.wikipedia.org/wiki/Chawan" TargetMode="External"/><Relationship Id="rId4" Type="http://schemas.openxmlformats.org/officeDocument/2006/relationships/hyperlink" Target="http://en.wikipedia.org/wiki/Hem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Battle of the Teenagers</a:t>
            </a:r>
            <a:br>
              <a:rPr lang="en-US" dirty="0" smtClean="0"/>
            </a:br>
            <a:endParaRPr lang="en-US" dirty="0"/>
          </a:p>
        </p:txBody>
      </p:sp>
      <p:sp>
        <p:nvSpPr>
          <p:cNvPr id="3" name="Subtitle 2"/>
          <p:cNvSpPr>
            <a:spLocks noGrp="1"/>
          </p:cNvSpPr>
          <p:nvPr>
            <p:ph type="subTitle" idx="1"/>
          </p:nvPr>
        </p:nvSpPr>
        <p:spPr/>
        <p:txBody>
          <a:bodyPr/>
          <a:lstStyle/>
          <a:p>
            <a:r>
              <a:rPr lang="en-US" dirty="0" smtClean="0"/>
              <a:t>And their teapots!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0966" y="2882900"/>
            <a:ext cx="5046133" cy="3784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933" y="2603500"/>
            <a:ext cx="3257550" cy="4343400"/>
          </a:xfrm>
          <a:prstGeom prst="rect">
            <a:avLst/>
          </a:prstGeom>
        </p:spPr>
      </p:pic>
    </p:spTree>
    <p:extLst>
      <p:ext uri="{BB962C8B-B14F-4D97-AF65-F5344CB8AC3E}">
        <p14:creationId xmlns:p14="http://schemas.microsoft.com/office/powerpoint/2010/main" val="261354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pic>
        <p:nvPicPr>
          <p:cNvPr id="2050" name="Picture 2" descr="http://www.vam.ac.uk/__data/assets/image/0008/236348/2006AL8244_tea_ceremon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53816" y="1495425"/>
            <a:ext cx="74381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ibiki-an.com/images/readings/TeaCeremony/Equipme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4" y="1495424"/>
            <a:ext cx="3983567" cy="298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47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normAutofit fontScale="62500" lnSpcReduction="20000"/>
          </a:bodyPr>
          <a:lstStyle/>
          <a:p>
            <a:r>
              <a:rPr lang="en-US" b="1" i="1" dirty="0" err="1"/>
              <a:t>Chakin</a:t>
            </a:r>
            <a:r>
              <a:rPr lang="en-US" dirty="0"/>
              <a:t> (</a:t>
            </a:r>
            <a:r>
              <a:rPr lang="ja-JP" altLang="en-US" dirty="0"/>
              <a:t>茶巾</a:t>
            </a:r>
            <a:r>
              <a:rPr lang="en-US" altLang="ja-JP" b="1" baseline="30000" dirty="0">
                <a:hlinkClick r:id="rId2" tooltip="Help:Installing Japanese character sets"/>
              </a:rPr>
              <a:t>?</a:t>
            </a:r>
            <a:r>
              <a:rPr lang="en-US" altLang="ja-JP" dirty="0"/>
              <a:t>). </a:t>
            </a:r>
            <a:r>
              <a:rPr lang="en-US" dirty="0"/>
              <a:t>The "</a:t>
            </a:r>
            <a:r>
              <a:rPr lang="en-US" dirty="0" err="1"/>
              <a:t>chakin</a:t>
            </a:r>
            <a:r>
              <a:rPr lang="en-US" dirty="0"/>
              <a:t>" is a small rectangular white </a:t>
            </a:r>
            <a:r>
              <a:rPr lang="en-US" dirty="0">
                <a:hlinkClick r:id="rId3" tooltip="Linen"/>
              </a:rPr>
              <a:t>linen</a:t>
            </a:r>
            <a:r>
              <a:rPr lang="en-US" dirty="0"/>
              <a:t> or </a:t>
            </a:r>
            <a:r>
              <a:rPr lang="en-US" dirty="0">
                <a:hlinkClick r:id="rId4" tooltip="Hemp"/>
              </a:rPr>
              <a:t>hemp</a:t>
            </a:r>
            <a:r>
              <a:rPr lang="en-US" dirty="0"/>
              <a:t> cloth mainly used to wipe the </a:t>
            </a:r>
            <a:r>
              <a:rPr lang="en-US" dirty="0">
                <a:hlinkClick r:id="rId5" tooltip="Chawan"/>
              </a:rPr>
              <a:t>tea bowl</a:t>
            </a:r>
            <a:r>
              <a:rPr lang="en-US" dirty="0"/>
              <a:t>.</a:t>
            </a:r>
          </a:p>
          <a:p>
            <a:r>
              <a:rPr lang="en-US" b="1" dirty="0"/>
              <a:t>Tea bowl</a:t>
            </a:r>
            <a:r>
              <a:rPr lang="en-US" dirty="0"/>
              <a:t> (</a:t>
            </a:r>
            <a:r>
              <a:rPr lang="ja-JP" altLang="en-US" dirty="0"/>
              <a:t>茶碗 </a:t>
            </a:r>
            <a:r>
              <a:rPr lang="en-US" i="1" dirty="0" err="1">
                <a:hlinkClick r:id="rId5" tooltip="Chawan"/>
              </a:rPr>
              <a:t>chawan</a:t>
            </a:r>
            <a:r>
              <a:rPr lang="en-US" b="1" baseline="30000" dirty="0">
                <a:hlinkClick r:id="rId2" tooltip="Help:Installing Japanese character sets"/>
              </a:rPr>
              <a:t>?</a:t>
            </a:r>
            <a:r>
              <a:rPr lang="en-US" dirty="0"/>
              <a:t>). Tea bowls are available in a wide range of sizes and styles, and different styles are used for thick and thin tea. Shallow bowls, which allow the tea to cool rapidly, are used in summer; deep bowls are used in winter. Bowls are frequently named by their creators or owners, or by a tea master. Bowls over four hundred years old are in use today, but only on unusually special occasions. The best bowls are thrown by hand, and some bowls are extremely valuable. Irregularities and imperfections are prized: they are often featured prominently as the "front" of the bowl.</a:t>
            </a:r>
          </a:p>
          <a:p>
            <a:r>
              <a:rPr lang="en-US" b="1" dirty="0"/>
              <a:t>Tea caddy</a:t>
            </a:r>
            <a:r>
              <a:rPr lang="en-US" dirty="0"/>
              <a:t> (</a:t>
            </a:r>
            <a:r>
              <a:rPr lang="ja-JP" altLang="en-US" dirty="0"/>
              <a:t>棗 </a:t>
            </a:r>
            <a:r>
              <a:rPr lang="en-US" i="1" dirty="0" err="1">
                <a:hlinkClick r:id="rId6" tooltip="Chaki"/>
              </a:rPr>
              <a:t>Natsume</a:t>
            </a:r>
            <a:r>
              <a:rPr lang="en-US" b="1" baseline="30000" dirty="0">
                <a:hlinkClick r:id="rId2" tooltip="Help:Installing Japanese character sets"/>
              </a:rPr>
              <a:t>?</a:t>
            </a:r>
            <a:r>
              <a:rPr lang="en-US" dirty="0"/>
              <a:t>). The small lidded container in which the powdered tea is placed for use in the tea-making procedure(</a:t>
            </a:r>
            <a:r>
              <a:rPr lang="en-US" altLang="ja-JP" dirty="0"/>
              <a:t>[</a:t>
            </a:r>
            <a:r>
              <a:rPr lang="ja-JP" altLang="en-US" dirty="0"/>
              <a:t>お</a:t>
            </a:r>
            <a:r>
              <a:rPr lang="en-US" altLang="ja-JP" dirty="0"/>
              <a:t>]</a:t>
            </a:r>
            <a:r>
              <a:rPr lang="ja-JP" altLang="en-US" dirty="0"/>
              <a:t>手前</a:t>
            </a:r>
            <a:r>
              <a:rPr lang="en-US" altLang="ja-JP" dirty="0"/>
              <a:t>; [</a:t>
            </a:r>
            <a:r>
              <a:rPr lang="ja-JP" altLang="en-US" dirty="0"/>
              <a:t>お</a:t>
            </a:r>
            <a:r>
              <a:rPr lang="en-US" altLang="ja-JP" dirty="0"/>
              <a:t>]</a:t>
            </a:r>
            <a:r>
              <a:rPr lang="ja-JP" altLang="en-US" dirty="0"/>
              <a:t>点前</a:t>
            </a:r>
            <a:r>
              <a:rPr lang="en-US" altLang="ja-JP" dirty="0"/>
              <a:t>; [</a:t>
            </a:r>
            <a:r>
              <a:rPr lang="ja-JP" altLang="en-US" dirty="0"/>
              <a:t>御</a:t>
            </a:r>
            <a:r>
              <a:rPr lang="en-US" altLang="ja-JP" dirty="0"/>
              <a:t>]</a:t>
            </a:r>
            <a:r>
              <a:rPr lang="ja-JP" altLang="en-US" dirty="0"/>
              <a:t>手前 </a:t>
            </a:r>
            <a:r>
              <a:rPr lang="en-US" altLang="ja-JP" i="1" dirty="0"/>
              <a:t>[</a:t>
            </a:r>
            <a:r>
              <a:rPr lang="en-US" i="1" dirty="0"/>
              <a:t>o]</a:t>
            </a:r>
            <a:r>
              <a:rPr lang="en-US" i="1" dirty="0" err="1"/>
              <a:t>temae</a:t>
            </a:r>
            <a:r>
              <a:rPr lang="en-US" b="1" baseline="30000" dirty="0">
                <a:hlinkClick r:id="rId2" tooltip="Help:Installing Japanese character sets"/>
              </a:rPr>
              <a:t>?</a:t>
            </a:r>
            <a:r>
              <a:rPr lang="en-US" dirty="0"/>
              <a:t>).</a:t>
            </a:r>
          </a:p>
          <a:p>
            <a:r>
              <a:rPr lang="en-US" b="1" dirty="0"/>
              <a:t>Tea scoop</a:t>
            </a:r>
            <a:r>
              <a:rPr lang="en-US" dirty="0"/>
              <a:t> (</a:t>
            </a:r>
            <a:r>
              <a:rPr lang="ja-JP" altLang="en-US" dirty="0"/>
              <a:t>茶杓 </a:t>
            </a:r>
            <a:r>
              <a:rPr lang="en-US" i="1" dirty="0" err="1"/>
              <a:t>chashaku</a:t>
            </a:r>
            <a:r>
              <a:rPr lang="en-US" b="1" baseline="30000" dirty="0">
                <a:hlinkClick r:id="rId2" tooltip="Help:Installing Japanese character sets"/>
              </a:rPr>
              <a:t>?</a:t>
            </a:r>
            <a:r>
              <a:rPr lang="en-US" dirty="0"/>
              <a:t>). Tea scoops generally are carved from a single piece of bamboo, although they may also be made of ivory or wood. They are used to scoop tea from the tea caddy into the tea bowl. Bamboo tea scoops in the most casual style have a nodule in the approximate center. Larger scoops are used to transfer tea into the tea caddy in the </a:t>
            </a:r>
            <a:r>
              <a:rPr lang="en-US" i="1" dirty="0" err="1">
                <a:hlinkClick r:id="rId7" tooltip="Mizuya"/>
              </a:rPr>
              <a:t>mizuya</a:t>
            </a:r>
            <a:r>
              <a:rPr lang="en-US" dirty="0"/>
              <a:t> (preparation area), but these are not seen by guests. Different styles and </a:t>
            </a:r>
            <a:r>
              <a:rPr lang="en-US" dirty="0" err="1"/>
              <a:t>colours</a:t>
            </a:r>
            <a:r>
              <a:rPr lang="en-US" dirty="0"/>
              <a:t> are used in various tea traditions.</a:t>
            </a:r>
          </a:p>
          <a:p>
            <a:r>
              <a:rPr lang="en-US" b="1" dirty="0"/>
              <a:t>Tea whisk</a:t>
            </a:r>
            <a:r>
              <a:rPr lang="en-US" dirty="0"/>
              <a:t> (</a:t>
            </a:r>
            <a:r>
              <a:rPr lang="ja-JP" altLang="en-US" dirty="0"/>
              <a:t>茶筅 </a:t>
            </a:r>
            <a:r>
              <a:rPr lang="en-US" i="1" dirty="0" err="1"/>
              <a:t>chasen</a:t>
            </a:r>
            <a:r>
              <a:rPr lang="en-US" b="1" baseline="30000" dirty="0">
                <a:hlinkClick r:id="rId2" tooltip="Help:Installing Japanese character sets"/>
              </a:rPr>
              <a:t>?</a:t>
            </a:r>
            <a:r>
              <a:rPr lang="en-US" dirty="0"/>
              <a:t>). This is the implement used to mix the powdered tea with the hot water. Tea whisks are carved from a single piece of bamboo. There are various types. Tea whisks quickly become worn and damaged with use, and the host should use a new one when holding a </a:t>
            </a:r>
            <a:r>
              <a:rPr lang="en-US" i="1" dirty="0" err="1"/>
              <a:t>chakai</a:t>
            </a:r>
            <a:r>
              <a:rPr lang="en-US" dirty="0"/>
              <a:t> or </a:t>
            </a:r>
            <a:r>
              <a:rPr lang="en-US" i="1" dirty="0" err="1"/>
              <a:t>chaji</a:t>
            </a:r>
            <a:r>
              <a:rPr lang="en-US" dirty="0"/>
              <a:t>.</a:t>
            </a:r>
          </a:p>
          <a:p>
            <a:endParaRPr lang="en-US" dirty="0"/>
          </a:p>
        </p:txBody>
      </p:sp>
    </p:spTree>
    <p:extLst>
      <p:ext uri="{BB962C8B-B14F-4D97-AF65-F5344CB8AC3E}">
        <p14:creationId xmlns:p14="http://schemas.microsoft.com/office/powerpoint/2010/main" val="328710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Equipment</a:t>
            </a:r>
            <a:endParaRPr lang="en-US" dirty="0"/>
          </a:p>
        </p:txBody>
      </p:sp>
      <p:pic>
        <p:nvPicPr>
          <p:cNvPr id="4098" name="Picture 2" descr="http://japanese-tea-ceremony.net/images/chabako%20tea%20utensil%20contain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2700" y="1460500"/>
            <a:ext cx="6884444" cy="523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3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Long time ago</a:t>
            </a:r>
            <a:endParaRPr lang="en-US" dirty="0"/>
          </a:p>
        </p:txBody>
      </p:sp>
      <p:pic>
        <p:nvPicPr>
          <p:cNvPr id="5124" name="Picture 4" descr="http://www.tching.com/wp-content/uploads/2014/06/5349519709_48b3acfcb9_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 y="1859058"/>
            <a:ext cx="5029200" cy="37764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ea Ceremo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775" y="1859058"/>
            <a:ext cx="7096125"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6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Teapots</a:t>
            </a:r>
            <a:endParaRPr lang="en-US" dirty="0"/>
          </a:p>
        </p:txBody>
      </p:sp>
      <p:sp>
        <p:nvSpPr>
          <p:cNvPr id="3" name="Content Placeholder 2"/>
          <p:cNvSpPr>
            <a:spLocks noGrp="1"/>
          </p:cNvSpPr>
          <p:nvPr>
            <p:ph idx="1"/>
          </p:nvPr>
        </p:nvSpPr>
        <p:spPr>
          <a:xfrm>
            <a:off x="693735" y="2047877"/>
            <a:ext cx="10063165" cy="809624"/>
          </a:xfrm>
        </p:spPr>
        <p:txBody>
          <a:bodyPr/>
          <a:lstStyle/>
          <a:p>
            <a:pPr marL="0" indent="0">
              <a:buNone/>
            </a:pPr>
            <a:r>
              <a:rPr lang="en-US" dirty="0"/>
              <a:t>Sung Dynasty (960-1279)</a:t>
            </a:r>
          </a:p>
        </p:txBody>
      </p:sp>
      <p:sp>
        <p:nvSpPr>
          <p:cNvPr id="4" name="AutoShape 2" descr="Image result for first teapot"/>
          <p:cNvSpPr>
            <a:spLocks noChangeAspect="1" noChangeArrowheads="1"/>
          </p:cNvSpPr>
          <p:nvPr/>
        </p:nvSpPr>
        <p:spPr bwMode="auto">
          <a:xfrm>
            <a:off x="155574" y="-144463"/>
            <a:ext cx="538161" cy="5381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irst teapot"/>
          <p:cNvSpPr>
            <a:spLocks noChangeAspect="1" noChangeArrowheads="1"/>
          </p:cNvSpPr>
          <p:nvPr/>
        </p:nvSpPr>
        <p:spPr bwMode="auto">
          <a:xfrm>
            <a:off x="307974" y="7937"/>
            <a:ext cx="538161" cy="5381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s://blog.etsy.com/en/files/2013/01/teapot_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2695575"/>
            <a:ext cx="54292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5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Coil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266" y="596900"/>
            <a:ext cx="8195733" cy="6146800"/>
          </a:xfrm>
          <a:prstGeom prst="rect">
            <a:avLst/>
          </a:prstGeom>
        </p:spPr>
      </p:pic>
      <p:pic>
        <p:nvPicPr>
          <p:cNvPr id="7170" name="Picture 2" descr="https://s-media-cache-ak0.pinimg.com/236x/42/8e/bd/428ebd4598b88d8968626af066119a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8243"/>
            <a:ext cx="4059863" cy="278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7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pkwy.k12.mo.us/homepage/mpalmer/Image/Exposed_coil_teap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4268" y="2044700"/>
            <a:ext cx="6417732" cy="48133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s-media-cache-ak0.pinimg.com/236x/1e/bd/77/1ebd7728490b2dde90973bf9c8ad84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228600"/>
            <a:ext cx="5455666" cy="580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79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r>
              <a:rPr lang="en-US" dirty="0" smtClean="0"/>
              <a:t>Slab</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050" y="0"/>
            <a:ext cx="51435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50" y="0"/>
            <a:ext cx="5143500" cy="6858000"/>
          </a:xfrm>
          <a:prstGeom prst="rect">
            <a:avLst/>
          </a:prstGeom>
        </p:spPr>
      </p:pic>
    </p:spTree>
    <p:extLst>
      <p:ext uri="{BB962C8B-B14F-4D97-AF65-F5344CB8AC3E}">
        <p14:creationId xmlns:p14="http://schemas.microsoft.com/office/powerpoint/2010/main" val="251934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6100"/>
            <a:ext cx="10515600" cy="5630863"/>
          </a:xfrm>
        </p:spPr>
        <p:txBody>
          <a:bodyPr/>
          <a:lstStyle/>
          <a:p>
            <a:r>
              <a:rPr lang="en-US" dirty="0" smtClean="0"/>
              <a:t>Hand Built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37057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Media !!!!!   Awesome!  Eye catcher</a:t>
            </a:r>
            <a:endParaRPr lang="en-US" dirty="0"/>
          </a:p>
        </p:txBody>
      </p:sp>
      <p:sp>
        <p:nvSpPr>
          <p:cNvPr id="3" name="Content Placeholder 2"/>
          <p:cNvSpPr>
            <a:spLocks noGrp="1"/>
          </p:cNvSpPr>
          <p:nvPr>
            <p:ph idx="1"/>
          </p:nvPr>
        </p:nvSpPr>
        <p:spPr>
          <a:xfrm>
            <a:off x="838200" y="1825625"/>
            <a:ext cx="10515600" cy="1552575"/>
          </a:xfrm>
        </p:spPr>
        <p:txBody>
          <a:bodyPr/>
          <a:lstStyle/>
          <a:p>
            <a:r>
              <a:rPr lang="en-US" dirty="0" smtClean="0"/>
              <a:t>You have to plan ahead what you want to add and design the clay teapot to hold it prior to firing. Then add the second medium after glazing and firing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1399" y="3136900"/>
            <a:ext cx="4842934" cy="3632200"/>
          </a:xfrm>
          <a:prstGeom prst="rect">
            <a:avLst/>
          </a:prstGeom>
        </p:spPr>
      </p:pic>
      <p:pic>
        <p:nvPicPr>
          <p:cNvPr id="10242" name="Picture 2" descr="http://home.comcast.net/~rmello1/rollingteapot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0244"/>
            <a:ext cx="4053418" cy="372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8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Objective : Teapot Battle</a:t>
            </a:r>
            <a:endParaRPr lang="en-US" dirty="0"/>
          </a:p>
        </p:txBody>
      </p:sp>
      <p:sp>
        <p:nvSpPr>
          <p:cNvPr id="3" name="Content Placeholder 2"/>
          <p:cNvSpPr>
            <a:spLocks noGrp="1"/>
          </p:cNvSpPr>
          <p:nvPr>
            <p:ph idx="1"/>
          </p:nvPr>
        </p:nvSpPr>
        <p:spPr/>
        <p:txBody>
          <a:bodyPr/>
          <a:lstStyle/>
          <a:p>
            <a:r>
              <a:rPr lang="en-US" sz="3200" dirty="0" smtClean="0"/>
              <a:t>Students will create a functional vessel to dispense tea… </a:t>
            </a:r>
            <a:endParaRPr lang="en-US" sz="3200" dirty="0" smtClean="0"/>
          </a:p>
          <a:p>
            <a:pPr marL="0" indent="0">
              <a:buNone/>
            </a:pPr>
            <a:r>
              <a:rPr lang="en-US" sz="3200" dirty="0"/>
              <a:t>	</a:t>
            </a:r>
            <a:r>
              <a:rPr lang="en-US" sz="3200" dirty="0" smtClean="0"/>
              <a:t>( </a:t>
            </a:r>
            <a:r>
              <a:rPr lang="en-US" sz="3200" dirty="0" smtClean="0"/>
              <a:t>or other liquid substance )  </a:t>
            </a:r>
            <a:endParaRPr lang="en-US" sz="3200" dirty="0" smtClean="0"/>
          </a:p>
          <a:p>
            <a:pPr marL="0" indent="0">
              <a:buNone/>
            </a:pPr>
            <a:r>
              <a:rPr lang="en-US" sz="3200" dirty="0"/>
              <a:t>	</a:t>
            </a:r>
            <a:r>
              <a:rPr lang="en-US" sz="3200" dirty="0" smtClean="0"/>
              <a:t>( </a:t>
            </a:r>
            <a:r>
              <a:rPr lang="en-US" sz="3200" dirty="0" smtClean="0"/>
              <a:t>does not have to be a consumable beverage !)</a:t>
            </a:r>
            <a:endParaRPr lang="en-US" dirty="0"/>
          </a:p>
          <a:p>
            <a:r>
              <a:rPr lang="en-US" sz="3200" dirty="0" smtClean="0"/>
              <a:t>There is more to it than that, you are not just making a vessel to serve tea…</a:t>
            </a:r>
          </a:p>
          <a:p>
            <a:pPr marL="0" indent="0">
              <a:buNone/>
            </a:pPr>
            <a:r>
              <a:rPr lang="en-US" dirty="0" smtClean="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3500" y="4309533"/>
            <a:ext cx="1911350" cy="25484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4258732"/>
            <a:ext cx="1949450" cy="25992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7900" y="4001294"/>
            <a:ext cx="2101850" cy="2802467"/>
          </a:xfrm>
          <a:prstGeom prst="rect">
            <a:avLst/>
          </a:prstGeom>
        </p:spPr>
      </p:pic>
    </p:spTree>
    <p:extLst>
      <p:ext uri="{BB962C8B-B14F-4D97-AF65-F5344CB8AC3E}">
        <p14:creationId xmlns:p14="http://schemas.microsoft.com/office/powerpoint/2010/main" val="305899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https://s-media-cache-ak0.pinimg.com/236x/6a/07/98/6a07986d2f024b334241f63e924d9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4" y="365125"/>
            <a:ext cx="4213225" cy="63019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jefferson.kyschools.us/Pubs/ParentConnection/Archive/Apr10/images/4.10/artgallery/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387" y="365125"/>
            <a:ext cx="6971973"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42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300" y="352425"/>
            <a:ext cx="10769600" cy="1146175"/>
          </a:xfrm>
        </p:spPr>
        <p:txBody>
          <a:bodyPr/>
          <a:lstStyle/>
          <a:p>
            <a:r>
              <a:rPr lang="en-US" dirty="0" smtClean="0"/>
              <a:t>Wheel Thrown  ( difficult ! – but if you are patient I’ll show you ) </a:t>
            </a:r>
          </a:p>
          <a:p>
            <a:r>
              <a:rPr lang="en-US" dirty="0" smtClean="0"/>
              <a:t>If you fail on the wheel you still have to make one somehow! </a:t>
            </a:r>
            <a:endParaRPr lang="en-US" dirty="0"/>
          </a:p>
        </p:txBody>
      </p:sp>
      <p:pic>
        <p:nvPicPr>
          <p:cNvPr id="9220" name="Picture 4" descr="http://i.ytimg.com/vi/lejNM8QGuP4/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674" y="1602580"/>
            <a:ext cx="7007225" cy="525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947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Decorating Phases</a:t>
            </a:r>
            <a:endParaRPr lang="en-US" dirty="0"/>
          </a:p>
        </p:txBody>
      </p:sp>
      <p:sp>
        <p:nvSpPr>
          <p:cNvPr id="3" name="Content Placeholder 2"/>
          <p:cNvSpPr>
            <a:spLocks noGrp="1"/>
          </p:cNvSpPr>
          <p:nvPr>
            <p:ph idx="1"/>
          </p:nvPr>
        </p:nvSpPr>
        <p:spPr>
          <a:xfrm>
            <a:off x="838200" y="1825625"/>
            <a:ext cx="11023600" cy="4351338"/>
          </a:xfrm>
        </p:spPr>
        <p:txBody>
          <a:bodyPr>
            <a:normAutofit/>
          </a:bodyPr>
          <a:lstStyle/>
          <a:p>
            <a:pPr marL="0" indent="0">
              <a:buNone/>
            </a:pPr>
            <a:r>
              <a:rPr lang="en-US" sz="4400" dirty="0" err="1" smtClean="0"/>
              <a:t>Greenware</a:t>
            </a:r>
            <a:r>
              <a:rPr lang="en-US" dirty="0" smtClean="0"/>
              <a:t>  -  while you clay is still wet you can add embellishments</a:t>
            </a:r>
          </a:p>
          <a:p>
            <a:r>
              <a:rPr lang="en-US" dirty="0" smtClean="0"/>
              <a:t>Carve into it – </a:t>
            </a:r>
            <a:r>
              <a:rPr lang="en-US" dirty="0" err="1" smtClean="0"/>
              <a:t>scraffito</a:t>
            </a:r>
            <a:r>
              <a:rPr lang="en-US" dirty="0" smtClean="0"/>
              <a:t> </a:t>
            </a:r>
          </a:p>
          <a:p>
            <a:r>
              <a:rPr lang="en-US" dirty="0" smtClean="0"/>
              <a:t>Add on little sculptures of things ( bugs, people, gears, </a:t>
            </a:r>
            <a:r>
              <a:rPr lang="en-US" dirty="0" err="1" smtClean="0"/>
              <a:t>ect</a:t>
            </a:r>
            <a:r>
              <a:rPr lang="en-US" dirty="0" smtClean="0"/>
              <a:t>. )</a:t>
            </a:r>
          </a:p>
          <a:p>
            <a:r>
              <a:rPr lang="en-US" dirty="0" smtClean="0"/>
              <a:t>Other medium attachments ( Handle loops, </a:t>
            </a:r>
            <a:r>
              <a:rPr lang="en-US" dirty="0" err="1" smtClean="0"/>
              <a:t>ect</a:t>
            </a:r>
            <a:r>
              <a:rPr lang="en-US" dirty="0" smtClean="0"/>
              <a:t> ) </a:t>
            </a:r>
          </a:p>
          <a:p>
            <a:pPr marL="0" indent="0">
              <a:buNone/>
            </a:pPr>
            <a:r>
              <a:rPr lang="en-US" sz="4400" dirty="0" err="1" smtClean="0"/>
              <a:t>Bisqueware</a:t>
            </a:r>
            <a:r>
              <a:rPr lang="en-US" dirty="0" smtClean="0"/>
              <a:t> – after it is fired</a:t>
            </a:r>
          </a:p>
          <a:p>
            <a:r>
              <a:rPr lang="en-US" dirty="0" smtClean="0"/>
              <a:t>glaze it.  </a:t>
            </a:r>
          </a:p>
          <a:p>
            <a:r>
              <a:rPr lang="en-US" dirty="0" smtClean="0"/>
              <a:t>Add on other mediums that you pre-planned for. </a:t>
            </a:r>
            <a:endParaRPr lang="en-US" dirty="0"/>
          </a:p>
        </p:txBody>
      </p:sp>
    </p:spTree>
    <p:extLst>
      <p:ext uri="{BB962C8B-B14F-4D97-AF65-F5344CB8AC3E}">
        <p14:creationId xmlns:p14="http://schemas.microsoft.com/office/powerpoint/2010/main" val="28931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Something you would not want to drink from</a:t>
            </a:r>
          </a:p>
          <a:p>
            <a:r>
              <a:rPr lang="en-US" dirty="0" smtClean="0"/>
              <a:t>Something your would not want to touch</a:t>
            </a:r>
          </a:p>
          <a:p>
            <a:r>
              <a:rPr lang="en-US" dirty="0" smtClean="0"/>
              <a:t>Animal</a:t>
            </a:r>
          </a:p>
          <a:p>
            <a:r>
              <a:rPr lang="en-US" dirty="0" smtClean="0"/>
              <a:t>Building or industrial shape</a:t>
            </a:r>
          </a:p>
          <a:p>
            <a:r>
              <a:rPr lang="en-US" dirty="0" smtClean="0"/>
              <a:t>Collage</a:t>
            </a:r>
          </a:p>
          <a:p>
            <a:r>
              <a:rPr lang="en-US" dirty="0" smtClean="0"/>
              <a:t>Inanimate object</a:t>
            </a:r>
          </a:p>
          <a:p>
            <a:r>
              <a:rPr lang="en-US" dirty="0" smtClean="0"/>
              <a:t>Appliance</a:t>
            </a:r>
          </a:p>
          <a:p>
            <a:r>
              <a:rPr lang="en-US" dirty="0" smtClean="0"/>
              <a:t>Geometric</a:t>
            </a:r>
          </a:p>
          <a:p>
            <a:r>
              <a:rPr lang="en-US" dirty="0" smtClean="0"/>
              <a:t>Melted</a:t>
            </a:r>
          </a:p>
          <a:p>
            <a:r>
              <a:rPr lang="en-US" dirty="0" smtClean="0"/>
              <a:t>Etc. etc. etc. etc. </a:t>
            </a:r>
          </a:p>
          <a:p>
            <a:endParaRPr lang="en-US" dirty="0"/>
          </a:p>
        </p:txBody>
      </p:sp>
    </p:spTree>
    <p:extLst>
      <p:ext uri="{BB962C8B-B14F-4D97-AF65-F5344CB8AC3E}">
        <p14:creationId xmlns:p14="http://schemas.microsoft.com/office/powerpoint/2010/main" val="1852954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questions don’t assume</a:t>
            </a:r>
            <a:endParaRPr lang="en-US" dirty="0"/>
          </a:p>
        </p:txBody>
      </p:sp>
      <p:pic>
        <p:nvPicPr>
          <p:cNvPr id="12296" name="Picture 8" descr="http://lizcrainceramics.com/wp-content/uploads/2014/03/DadsGasCan01-768x10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0297" y="1690688"/>
            <a:ext cx="3263503"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data:image/jpeg;base64,/9j/4AAQSkZJRgABAQAAAQABAAD/2wCEAAkGBhQSEBQUExQVFRQUFRQUFBUUFBUVFBQUFBUVFBQUFBQXHCYeFxkjGRQUHy8gJCcpLCwsFR4xNTAqNSYrLCkBCQoKDgwOGg8PGCwcHxwsKSkpLCwsKSwsLCwsKSwsKSwsLCwsLCwsLCwsLCwsKSksLCwsKSwpLCksLCksLCksLP/AABEIAPwAyAMBIgACEQEDEQH/xAAbAAABBQEBAAAAAAAAAAAAAAADAAECBAUGB//EADoQAAEDAgQEAwcBBwQDAAAAAAEAAhEDIQQSMUEFUWFxIoGxBhMykaHB0fAUI0JSYnKSFYLh8QdDwv/EABoBAAIDAQEAAAAAAAAAAAAAAAECAAMEBQb/xAAoEQACAgEEAQQCAwEBAAAAAAAAAQIRAwQSITFRBRMiQTJhI3GBsRT/2gAMAwEAAhEDEQA/APM3P1SdUUamp7pBiqN/NiBUmobVNpRIiUpFMSnJQCEpq9SCzmFXqD0wpfYEcFVKdSyKKtk5S0FKbINwEMPTFygEM+k3kEI0mcvqiOpphTQCivVoiDBM91j+5cH7yujywn9y2c0XQobjwZIaeScUBrF+oV8hV6zlYZytBSDCTAEnkLn5IWLxOQcydB9+yjw1zjAD3CTYiq1rJ3Lg4W1QBYd9Fw1BHcEIRC1sfxxwDaWem9tHO1wp5WF/iJLiPgqdMsyAPPPdUzXjLN45I/ohVcFAqw4ITggECUyIQkoQmRcqSgQiE+ioN4BSCdzUyIopSlNCZQhNrlapVFTBR6ZRAi4KiK2oqmZSD0yEki62opteqIqIjaiItF0vUXOVX3yd1WyFhSDOqp6ddZ9SuhPxeUKWSqLz61lWqVoVNmMkKLhng/wzYy2J5GbeRiZT2ZmQo03PeZzTYxH8O3g1N4uDZbmMcyhScPH717Qx5lwp5TBLTnbMkFvKIOshNgQ2lR946BmzNYHCWB0Nl7muaS1sOgFp1IuIvkYzFZ3Q2WzM+LMDuYMXHQ89dkVxyLVkKVIPcXGSBpmABtpJHxWVwuQGkAADQWSNRAegjnIZKiXqJcoQclJQJSUDQXJcqYGqYtMnunCoNqGqNsoyiuFkEIkYyi5TKiVBWOwo7EBoRUSJhQnlQapJhWybSnlRCdQgxKlNlGE8KARXruhZVfESeivY+pMgLLa26iRXOV8FnBNLjaJ2BMT5m31C3OEYQvc1shpJynOXNyh0XcQC5o/yaszDFh1js+bmwhrm3FhuCFuVcU6nRY0Bj3vBLSQ15ptgS2nWAs6wluo6TBdc9lBDjnEoIy2Aa2m2Ia1waIL4aI8Rkyw73HPDpc7SeQA9EFri8xNgZI69ufVWFBkiWZNKZJAI8ppTJKBESkmKShC4R4iptZH0UmtufNJzbKizakRedUBEfp5pgEQMg5NCm5qYBEAzQpwmaLozW2TIViYp5VJrFMMTFZHKmhFDExYoRsgGqNerlajOsqVd+Yo0K5Uiq4SmwVUAwQRfUbd2u8LvOO6HVxF4F+c79Ft8EwtN4Ln+BoIkubnytJ1YcwJ/tcfNGrdFDZd4Zw+i1prPax7QDDIqMe45f5IItYkhx7bjnsbiiAdCx5kgfDI6atcJ6WPIrQ4zjnFrABkY1oyiHNDjvUBcbl3SNNBosGvXLnXM/eNFJOuCJWw9Ej587n57oqq0nq00oIsYoShShPCICEJoU4TQgEgQkpEJKENE/lQadU7lEfdUG8hUTAqb2qBCIgxTKGKflbKrYLM9+56DfomSsrnNRLhqhuqmzGNhLiFNrXFhFNwEXYXZm6G5PeN1pU8RhxhRTY3NVfd5LQ4tLX+GDMkFm0RPzDpFLyv6I0aMszi7ZDSRcBxBIaeRIB+R5KQYpcOpuo03tItVLcocYd4A9uYN1/8AYfknqOjTVFIG/i2RcQNUF9adAouF41JV7B4XLfdVzmocfZt0ulnqOXxEy8cHtbJE/rdZD8Q5xjSdh+rrvBgw9kO35rn+I+yb6TpBmmT8UfDPMagdUsM27hlms9PeL5Y+V9mbhabWktcXA7wWlvOCxw8W266Sk1jaHgBe58gCllcJblu+ndws4crrH/0OqAXlrnACczPEB1zN27rWx9bD1sNTysfTxLAGOADi19MA+Px1D4r7NGpvCvi1yzkteTncZWfTJAcQJ0uCD1YdD1hZpK0cbhHNjMCWxYkb8pBI5rOKRlkBAo9Ouq6SIWaDKqKCs5rkdlVGwUWklBr1IOUIIpki5MoQtxLj3TuCJkj6oblQbqoZQddTLfuoxfsiKCxFLM2EHAZqbtJBsQrTinA0TplcoKRB+Ia95zNJeTckgSZk5iBeea08JApVQAMznUmZpEs8T82Vu8hkToPMLGc2Kk+auMqQ99xYB+sWlrj5zt1TmVpI1mYYNl1y46ucS5x8yoVRlaXH/snQK6GB0RcagjQygYmhme1uzbnvtPl6oyeyNlmLG82VQQHCUDM/Mraw1IRoqrmQBAVnCVrLmt3yewxwUFSLf7LOqtYV4+GxERdVXVMyhm5JR2r7LVXgtIxlBYR/Exzge+tvKFm8V4C57JfUc/IYYYlzQ8kuzPmYkcjqTPO2zFOAie2/knw+KIfJJvY727K2GSUTFl0WLL2uTlePcNeylJMiLEHMJ318QPcBcnK9P4xSFSm6wgsIJjQmRI5a7LzBwgweyvxz3I42r0q07VdMZOopK0xEwVNpQgphQJYY9Ga5VGuVhjkUKwhTKQKSIDRd+VBxUXEzKHXxQaJP6KoSNzYUmyAMS2dZPLUoGDoPxD9w2dB6LteF8F92AGhrRu4fEe51PzQlJRLsOCWbnpHMfsNQicj46tI9VVxFcsMQQeoIXolVjMsAXnXU+ao4vCNc2/oHAD+1yVZfKNMtAmvjKmcLTa5zoAJcdBf6ALpuC/8AjzFYgh3u3NaZ8VUATaIax1z0sul4fxwUGNh0w3TK2NYhoi1r+SsYn2zqvBHvCAdqYawHvlAJTvMvoxR9Myt8tIoYz2DpYRp95Uc+qR4KbPDB3c8A2A5eqzGtgwPIHWN5WgKrjJ5+iqON7rPKbl2dnTaOODrlv7LdFohCxNHLolQqQUSo/NZIbCNF1kbPb9aoNRgAUfeKBRZFwUANN7eam2UmOvCFB4B4iocsCQY+Y5Lzvi9HLWcNicw7G69HIgOnkVwXtKP3o/t+5/Kvw8M5PqSUsd+GZCdMnWs8+OE6iFIIDIkCiNqISUqBLIrJKvKSlgo2ar1k1yXvyjnAWjiXhrXHuB3Ngo+zeEzVMx207pLpWaFD3JqHk67gXCcjG/X9brcZhrGTA59N46qOHJytVkBxNrxtGkyZ/XJZe2ehfxjS4oqV6bRJD5ABcfCZN4HqD0WXinyCJiRY8u6o8Q9oQ17srfE2QCId3l0iD0Cyhx4OMObGmk/clPsfZm/9UE9rZsU6N4mYjz5o9KmA657LKw2NucrswFuRIO6vUXSJSNUa8c1I03PkIDhdRpVUibpC9BC1SaFBuqsUqcm6gL5Bl6TaaMMMUZ2BJ+E8pRQHNEcPSG6tswwiRqq1bCuYJ15xsotx0CyjRE76I4nDuNN5/luew1XCe1A8VM/0unyI/K7xtcuY61jYrh/aylBp9Q7/AOVZi/Ix+oL+F/5/1HPp0ydazzQk8pk4UCOkmThQI6ZPCSBC9xewA5kla3su3wiNSblZPGjdvY+q2vZseEKqf4nQ0a/nZ6NgqUYZzsrSBlZJNw4mbCeTSPNc17QY99OmWABpcbkTIBzNAPkCfktbAHMWMBAzHKC6IkkbnQTusD2w4fUovLakzIDujmyI7XP0VS5o6mX4xl57OYyqFehIncIpCesYaVpTOBNWmNgmkOaW6yBHOTEfbzW/hIfMWaTb529VicNrZHNd/K5rgOZaQ6PotjCYgC22gHL9XSZ0jf6ZKTTT6Q7XljiDqP1KsU6qNicO17QT8QGqrARZZuztq0XcOQbq/TiFn4Vq0WMsDsLoCsOx02VgUREqNHEgC6sUXBxtYJkkZ5OQJ1MgE6j8rPxLIOgXUVKLRTtM/Zc5xHwmP0FJxoswZN3ZBzJZFgJE9jYrgvbV496wDZpt3P8Awu3ZVAp3uZn1n1XnftLiM+Id/SA37n1TYV8jP6jKsLXloygkkktZ5wScJJwoEdJIpIBJAJJApIgZf4xTs09Y+a1fZJ2bwzGoVXHU81M2uNPK/wCUH2ZxmSrff1VUuYnQ08tmZfs7cgtPi0B+fZWeK8T/AGls1SXOgNO8gAAH6LPqYokweiHXpuaJ1B5LMd6k+WZlfgNSZpjOOmo7grJx2FqtdDmObGsxHzFl0T8Vb8oTMJ705iA1utyb9grY5GuzBm0MJfjaMjh+GPxHQadTzW3gsOI6o1OmCIAsLf8AC0sLSDALCQklNy5Zow4I4Y7Ymc95bZwI7oTgSVsVa4IgiUPDYJqSzV/Ybh2GAE6lWnNOilhqWTktPDMkCQO8DT86qFE5UZlHBSYJhF/YnUyHAyOUwrLqPinQDXmh4mpJ6Cw/KsS4so3Nug+N4oCGtYDMbmywsZJM778lbqviesAQPoSqrakG6WTsvxLauCo6uAD0DnHoBr9AvNcVWzvc4/xOJ+Zldpx2q40qmXeQf7ZE/b6rhyFfhjSs5XqWXdJQ8DJJJ1cckZOkkoEdKUgkgEeUkikiRnQk/dY2Ib7upI5yFsvH3VPiOHlk7j03VaNE/K+jc4fjMzAd1pUquYST0hcVwzGEW21XWYNwcw3VE40zuabOskUyxladdjqjU2T+tkChSG6ttGkKs1k2040U6lSFDENJbbZBodUAoM1w1PK3dWKb0JoG6NTLYjdQDLVJl7lbGHbAF1htoHYG62MM0gTdNEyZg3ufuqeLpA7kG0wYWhXrtiRI5AjZZVSqA0km6eTS6K8ab7M/E0CJIKycbxENb8/mtHG4nK2+p0CwWUs7y8mWtPh/qduewP17IQjudFubMsMHJmhSwv7shwu4S77Dy+5XC8WwBpvPJd26ssbjOGDxO66DikqR5V5HOTlL7ONhJGr0YKEqywZJJJQg6SQSQCIpJJIkOj/KWttlHNITg2CpNZiYmkadT6jstzhuMsINiqPFKOZs7j0VbheIg5Tvp3TSVobTZPbybfpnZscrNCpKx6FaArdKsQsrR34ys1iYCp1q0I+HdmgK6OHtPxJR7ozcO0uMBbfD6EbX6qNBrGGwWng6gibIoqyTpBsM8XtolXxR/htF+qBiMa0E/K31KpV8XexmyYzqDbuhYjiW26AQDc2AuORtYfOUE6yQOpWdxDiN4aJJs0bW3dGwQStl8moq+qBcXGaoAHXjxf0tN5nmdvMpngBsCwEABDaI3kkySdSeZT1XeErbCO1HntTmeaV/S6IOrINSpKE+ooZ1cc9GZxDC7rJfTXR1hIWViqKRotizNISRHtQyEo4gkkE6hBikkkoQ3ipMZAUGndFB0VRqBVTZYtenkd9QtiqqWPpS2dx6JolORffgvcPxcgLbwbCTK5PhFQF2QmJ0PI/r0XS4VzgY3VWSNM7Gjzb48nRYcBoBHoVaDJ/7WTRqOaLqzSrzZUHQ7NPD03iYNiIJFrKJcdG/i6hRrujURyRKczMx9FBf7GdhyDPRBcz57LRfiIYQIHN5vHbmVm1cWymxzs1jpm+Ix0AgTylGhN7MviOMLRlvqNNSdgFRpsOpu4/QbAdApOrOqPzv/wBo/lB+5UnLVjht5OTqtR7nxXSGKhXPhKIQg4keFWowS6KLnJpTwolOZ0hOKq1mKyUJ4UGMyrTVdzVo1WKpUYkYyK0JlNwUUAkSnSKSgDfa2ApsGnIqLnAJ2v8AuqjYBqNuhEIlWos6rxDUD5pkrK5SSKpGV3YrvuFsPu2uiQ4A/wBQBXCMw5Jv53utfBcUqU4DXwBoDcdo/wCkZxtcE0uZY5Pd0zuGVRsLddAiFlMncduayeHe0ER7wBs63lhC1m8XwxbA90P9zy6Zm3PT6rK4M7UdTjq9wUUWjRx7KVIwfEfqqn+rUw1zmgVMtzA+ETrB1jzWfxD2hovGjgcoILLAEmRIdEkDcGFFB+AvVY+txd4xxlobErJZmfDnSAPhadup6+ir4VzKlZ8OzZXS0dOfI+S1WsWiGOuWc7U6vetkOgVOkndSRmJy5WmG+CsaaFXpeFXYQa4sogSfBl5ENzFcNNDexOUlVzUJzVZc1BeFAlSoFUqhXqgVSqEpEU3tUIR3BCISsdAnBJO5JQBt1Ao01M01D3aWi7e7MvFY0yQNEKjQ3Py/Ks4nDwZQqAjUTpA/hPfmnRRNssUQ1p1B7k6+WquP90T8Lm3tleHQOzhf/JAdUm5pNvyaW/KCnovpCczan+14Hq1ErDDCNPw1Gyf5w5kDrq2fNXMB7M1Kzg1r6YtOZx8PzAJ+ip/ujECr1ktdfb+EQNVs8L4fhDBdWxDHExLKQgHkXSgMn+wNXhT6cim4BzTBe2rla62rQ4NMX9Vk8TpuJlxBsBI0JHXcrpcTwWizKQa1RpBMmntsfC6fNZvEqdIQGscIEkkEn6u8Kg3+mBSrmnBbYi8grpeE+0HvIa4eLaNDHoVkt92NWucNx4QOl7lM/GZXZmAMgWvm1EGbQpYt0zq24pNUxAOyyeHY/wB4yTqLGPVWDURLEw7qnkg1KhjVDzqD3qEbYJ1Z40KE/FO3Uy9Qc9EQh+0qLqikYUSEAgnOQXtRnMQy1QhWexCc1WXNTHBviQ2R0g+nZKxkUnBJSeLpKBNH3p5pB8nbzUXaKJKUsDVKUbDygqvSwZm4gbSFF9UjdCZiHcymTKpKzapUP7Xdr/RWmYGSPAZ0iCsNmKdzVlvEX/zIWIsdm4/2deHAlgg9RMeUrsfZ4YelTcKmBqVC4RIcSP8AGBvuvO6fF6rdHuHYla2D9oq+R0vce7n27XUUmF4mdVxnEvLycPhq7WkAHOwucYHMDbZZ2Ix9YtOeg4RMA0naHUaERc7blc/ivaKuT8bhbZz/AMqnU4vVdq4/5O/KDkFYmWuJB9Qfu8OWN3AD4tzkfRYeIw7xqI6eEf8AKsVqpdrfuT+UAtHJDehvYfk1eG0Pd043Jl3fYeSM4ysRuJcBAMJHEu5n5pt43t0bIIUKkLI96eZSLyhvD7ZpFo5hCcBzColMFPcJ7X7LZjmPmFGRzCrhIobye0gzu89p/CE5xUSmU3sPtoZwlRykaH0U0ghuYdiGFd97gzbxAO9UknJI7mDY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hQSEBQUExQVFRQUFRQUFBUUFBUVFBQUFBUVFBQUFBQXHCYeFxkjGRQUHy8gJCcpLCwsFR4xNTAqNSYrLCkBCQoKDgwOGg8PGCwcHxwsKSkpLCwsKSwsLCwsKSwsKSwsLCwsLCwsLCwsLCwsKSksLCwsKSwpLCksLCksLCksLP/AABEIAPwAyAMBIgACEQEDEQH/xAAbAAABBQEBAAAAAAAAAAAAAAADAAECBAUGB//EADoQAAEDAgQEAwcBBwQDAAAAAAEAAhEDIQQSMUEFUWFxIoGxBhMykaHB0fAUI0JSYnKSFYLh8QdDwv/EABoBAAIDAQEAAAAAAAAAAAAAAAECAAMEBQb/xAAoEQACAgEEAQQCAwEBAAAAAAAAAQIRAwQSITFRBRMiQTJhI3GBsRT/2gAMAwEAAhEDEQA/APM3P1SdUUamp7pBiqN/NiBUmobVNpRIiUpFMSnJQCEpq9SCzmFXqD0wpfYEcFVKdSyKKtk5S0FKbINwEMPTFygEM+k3kEI0mcvqiOpphTQCivVoiDBM91j+5cH7yujywn9y2c0XQobjwZIaeScUBrF+oV8hV6zlYZytBSDCTAEnkLn5IWLxOQcydB9+yjw1zjAD3CTYiq1rJ3Lg4W1QBYd9Fw1BHcEIRC1sfxxwDaWem9tHO1wp5WF/iJLiPgqdMsyAPPPdUzXjLN45I/ohVcFAqw4ITggECUyIQkoQmRcqSgQiE+ioN4BSCdzUyIopSlNCZQhNrlapVFTBR6ZRAi4KiK2oqmZSD0yEki62opteqIqIjaiItF0vUXOVX3yd1WyFhSDOqp6ddZ9SuhPxeUKWSqLz61lWqVoVNmMkKLhng/wzYy2J5GbeRiZT2ZmQo03PeZzTYxH8O3g1N4uDZbmMcyhScPH717Qx5lwp5TBLTnbMkFvKIOshNgQ2lR946BmzNYHCWB0Nl7muaS1sOgFp1IuIvkYzFZ3Q2WzM+LMDuYMXHQ89dkVxyLVkKVIPcXGSBpmABtpJHxWVwuQGkAADQWSNRAegjnIZKiXqJcoQclJQJSUDQXJcqYGqYtMnunCoNqGqNsoyiuFkEIkYyi5TKiVBWOwo7EBoRUSJhQnlQapJhWybSnlRCdQgxKlNlGE8KARXruhZVfESeivY+pMgLLa26iRXOV8FnBNLjaJ2BMT5m31C3OEYQvc1shpJynOXNyh0XcQC5o/yaszDFh1js+bmwhrm3FhuCFuVcU6nRY0Bj3vBLSQ15ptgS2nWAs6wluo6TBdc9lBDjnEoIy2Aa2m2Ia1waIL4aI8Rkyw73HPDpc7SeQA9EFri8xNgZI69ufVWFBkiWZNKZJAI8ppTJKBESkmKShC4R4iptZH0UmtufNJzbKizakRedUBEfp5pgEQMg5NCm5qYBEAzQpwmaLozW2TIViYp5VJrFMMTFZHKmhFDExYoRsgGqNerlajOsqVd+Yo0K5Uiq4SmwVUAwQRfUbd2u8LvOO6HVxF4F+c79Ft8EwtN4Ln+BoIkubnytJ1YcwJ/tcfNGrdFDZd4Zw+i1prPax7QDDIqMe45f5IItYkhx7bjnsbiiAdCx5kgfDI6atcJ6WPIrQ4zjnFrABkY1oyiHNDjvUBcbl3SNNBosGvXLnXM/eNFJOuCJWw9Ej587n57oqq0nq00oIsYoShShPCICEJoU4TQgEgQkpEJKENE/lQadU7lEfdUG8hUTAqb2qBCIgxTKGKflbKrYLM9+56DfomSsrnNRLhqhuqmzGNhLiFNrXFhFNwEXYXZm6G5PeN1pU8RhxhRTY3NVfd5LQ4tLX+GDMkFm0RPzDpFLyv6I0aMszi7ZDSRcBxBIaeRIB+R5KQYpcOpuo03tItVLcocYd4A9uYN1/8AYfknqOjTVFIG/i2RcQNUF9adAouF41JV7B4XLfdVzmocfZt0ulnqOXxEy8cHtbJE/rdZD8Q5xjSdh+rrvBgw9kO35rn+I+yb6TpBmmT8UfDPMagdUsM27hlms9PeL5Y+V9mbhabWktcXA7wWlvOCxw8W266Sk1jaHgBe58gCllcJblu+ndws4crrH/0OqAXlrnACczPEB1zN27rWx9bD1sNTysfTxLAGOADi19MA+Px1D4r7NGpvCvi1yzkteTncZWfTJAcQJ0uCD1YdD1hZpK0cbhHNjMCWxYkb8pBI5rOKRlkBAo9Ouq6SIWaDKqKCs5rkdlVGwUWklBr1IOUIIpki5MoQtxLj3TuCJkj6oblQbqoZQddTLfuoxfsiKCxFLM2EHAZqbtJBsQrTinA0TplcoKRB+Ia95zNJeTckgSZk5iBeea08JApVQAMznUmZpEs8T82Vu8hkToPMLGc2Kk+auMqQ99xYB+sWlrj5zt1TmVpI1mYYNl1y46ucS5x8yoVRlaXH/snQK6GB0RcagjQygYmhme1uzbnvtPl6oyeyNlmLG82VQQHCUDM/Mraw1IRoqrmQBAVnCVrLmt3yewxwUFSLf7LOqtYV4+GxERdVXVMyhm5JR2r7LVXgtIxlBYR/Exzge+tvKFm8V4C57JfUc/IYYYlzQ8kuzPmYkcjqTPO2zFOAie2/knw+KIfJJvY727K2GSUTFl0WLL2uTlePcNeylJMiLEHMJ318QPcBcnK9P4xSFSm6wgsIJjQmRI5a7LzBwgweyvxz3I42r0q07VdMZOopK0xEwVNpQgphQJYY9Ga5VGuVhjkUKwhTKQKSIDRd+VBxUXEzKHXxQaJP6KoSNzYUmyAMS2dZPLUoGDoPxD9w2dB6LteF8F92AGhrRu4fEe51PzQlJRLsOCWbnpHMfsNQicj46tI9VVxFcsMQQeoIXolVjMsAXnXU+ao4vCNc2/oHAD+1yVZfKNMtAmvjKmcLTa5zoAJcdBf6ALpuC/8AjzFYgh3u3NaZ8VUATaIax1z0sul4fxwUGNh0w3TK2NYhoi1r+SsYn2zqvBHvCAdqYawHvlAJTvMvoxR9Myt8tIoYz2DpYRp95Uc+qR4KbPDB3c8A2A5eqzGtgwPIHWN5WgKrjJ5+iqON7rPKbl2dnTaOODrlv7LdFohCxNHLolQqQUSo/NZIbCNF1kbPb9aoNRgAUfeKBRZFwUANN7eam2UmOvCFB4B4iocsCQY+Y5Lzvi9HLWcNicw7G69HIgOnkVwXtKP3o/t+5/Kvw8M5PqSUsd+GZCdMnWs8+OE6iFIIDIkCiNqISUqBLIrJKvKSlgo2ar1k1yXvyjnAWjiXhrXHuB3Ngo+zeEzVMx207pLpWaFD3JqHk67gXCcjG/X9brcZhrGTA59N46qOHJytVkBxNrxtGkyZ/XJZe2ehfxjS4oqV6bRJD5ABcfCZN4HqD0WXinyCJiRY8u6o8Q9oQ17srfE2QCId3l0iD0Cyhx4OMObGmk/clPsfZm/9UE9rZsU6N4mYjz5o9KmA657LKw2NucrswFuRIO6vUXSJSNUa8c1I03PkIDhdRpVUibpC9BC1SaFBuqsUqcm6gL5Bl6TaaMMMUZ2BJ+E8pRQHNEcPSG6tswwiRqq1bCuYJ15xsotx0CyjRE76I4nDuNN5/luew1XCe1A8VM/0unyI/K7xtcuY61jYrh/aylBp9Q7/AOVZi/Ix+oL+F/5/1HPp0ydazzQk8pk4UCOkmThQI6ZPCSBC9xewA5kla3su3wiNSblZPGjdvY+q2vZseEKqf4nQ0a/nZ6NgqUYZzsrSBlZJNw4mbCeTSPNc17QY99OmWABpcbkTIBzNAPkCfktbAHMWMBAzHKC6IkkbnQTusD2w4fUovLakzIDujmyI7XP0VS5o6mX4xl57OYyqFehIncIpCesYaVpTOBNWmNgmkOaW6yBHOTEfbzW/hIfMWaTb529VicNrZHNd/K5rgOZaQ6PotjCYgC22gHL9XSZ0jf6ZKTTT6Q7XljiDqP1KsU6qNicO17QT8QGqrARZZuztq0XcOQbq/TiFn4Vq0WMsDsLoCsOx02VgUREqNHEgC6sUXBxtYJkkZ5OQJ1MgE6j8rPxLIOgXUVKLRTtM/Zc5xHwmP0FJxoswZN3ZBzJZFgJE9jYrgvbV496wDZpt3P8Awu3ZVAp3uZn1n1XnftLiM+Id/SA37n1TYV8jP6jKsLXloygkkktZ5wScJJwoEdJIpIBJAJJApIgZf4xTs09Y+a1fZJ2bwzGoVXHU81M2uNPK/wCUH2ZxmSrff1VUuYnQ08tmZfs7cgtPi0B+fZWeK8T/AGls1SXOgNO8gAAH6LPqYokweiHXpuaJ1B5LMd6k+WZlfgNSZpjOOmo7grJx2FqtdDmObGsxHzFl0T8Vb8oTMJ705iA1utyb9grY5GuzBm0MJfjaMjh+GPxHQadTzW3gsOI6o1OmCIAsLf8AC0sLSDALCQklNy5Zow4I4Y7Ymc95bZwI7oTgSVsVa4IgiUPDYJqSzV/Ybh2GAE6lWnNOilhqWTktPDMkCQO8DT86qFE5UZlHBSYJhF/YnUyHAyOUwrLqPinQDXmh4mpJ6Cw/KsS4so3Nug+N4oCGtYDMbmywsZJM778lbqviesAQPoSqrakG6WTsvxLauCo6uAD0DnHoBr9AvNcVWzvc4/xOJ+Zldpx2q40qmXeQf7ZE/b6rhyFfhjSs5XqWXdJQ8DJJJ1cckZOkkoEdKUgkgEeUkikiRnQk/dY2Ib7upI5yFsvH3VPiOHlk7j03VaNE/K+jc4fjMzAd1pUquYST0hcVwzGEW21XWYNwcw3VE40zuabOskUyxladdjqjU2T+tkChSG6ttGkKs1k2040U6lSFDENJbbZBodUAoM1w1PK3dWKb0JoG6NTLYjdQDLVJl7lbGHbAF1htoHYG62MM0gTdNEyZg3ufuqeLpA7kG0wYWhXrtiRI5AjZZVSqA0km6eTS6K8ab7M/E0CJIKycbxENb8/mtHG4nK2+p0CwWUs7y8mWtPh/qduewP17IQjudFubMsMHJmhSwv7shwu4S77Dy+5XC8WwBpvPJd26ssbjOGDxO66DikqR5V5HOTlL7ONhJGr0YKEqywZJJJQg6SQSQCIpJJIkOj/KWttlHNITg2CpNZiYmkadT6jstzhuMsINiqPFKOZs7j0VbheIg5Tvp3TSVobTZPbybfpnZscrNCpKx6FaArdKsQsrR34ys1iYCp1q0I+HdmgK6OHtPxJR7ozcO0uMBbfD6EbX6qNBrGGwWng6gibIoqyTpBsM8XtolXxR/htF+qBiMa0E/K31KpV8XexmyYzqDbuhYjiW26AQDc2AuORtYfOUE6yQOpWdxDiN4aJJs0bW3dGwQStl8moq+qBcXGaoAHXjxf0tN5nmdvMpngBsCwEABDaI3kkySdSeZT1XeErbCO1HntTmeaV/S6IOrINSpKE+ooZ1cc9GZxDC7rJfTXR1hIWViqKRotizNISRHtQyEo4gkkE6hBikkkoQ3ipMZAUGndFB0VRqBVTZYtenkd9QtiqqWPpS2dx6JolORffgvcPxcgLbwbCTK5PhFQF2QmJ0PI/r0XS4VzgY3VWSNM7Gjzb48nRYcBoBHoVaDJ/7WTRqOaLqzSrzZUHQ7NPD03iYNiIJFrKJcdG/i6hRrujURyRKczMx9FBf7GdhyDPRBcz57LRfiIYQIHN5vHbmVm1cWymxzs1jpm+Ix0AgTylGhN7MviOMLRlvqNNSdgFRpsOpu4/QbAdApOrOqPzv/wBo/lB+5UnLVjht5OTqtR7nxXSGKhXPhKIQg4keFWowS6KLnJpTwolOZ0hOKq1mKyUJ4UGMyrTVdzVo1WKpUYkYyK0JlNwUUAkSnSKSgDfa2ApsGnIqLnAJ2v8AuqjYBqNuhEIlWos6rxDUD5pkrK5SSKpGV3YrvuFsPu2uiQ4A/wBQBXCMw5Jv53utfBcUqU4DXwBoDcdo/wCkZxtcE0uZY5Pd0zuGVRsLddAiFlMncduayeHe0ER7wBs63lhC1m8XwxbA90P9zy6Zm3PT6rK4M7UdTjq9wUUWjRx7KVIwfEfqqn+rUw1zmgVMtzA+ETrB1jzWfxD2hovGjgcoILLAEmRIdEkDcGFFB+AvVY+txd4xxlobErJZmfDnSAPhadup6+ir4VzKlZ8OzZXS0dOfI+S1WsWiGOuWc7U6vetkOgVOkndSRmJy5WmG+CsaaFXpeFXYQa4sogSfBl5ENzFcNNDexOUlVzUJzVZc1BeFAlSoFUqhXqgVSqEpEU3tUIR3BCISsdAnBJO5JQBt1Ao01M01D3aWi7e7MvFY0yQNEKjQ3Py/Ks4nDwZQqAjUTpA/hPfmnRRNssUQ1p1B7k6+WquP90T8Lm3tleHQOzhf/JAdUm5pNvyaW/KCnovpCczan+14Hq1ErDDCNPw1Gyf5w5kDrq2fNXMB7M1Kzg1r6YtOZx8PzAJ+ip/ujECr1ktdfb+EQNVs8L4fhDBdWxDHExLKQgHkXSgMn+wNXhT6cim4BzTBe2rla62rQ4NMX9Vk8TpuJlxBsBI0JHXcrpcTwWizKQa1RpBMmntsfC6fNZvEqdIQGscIEkkEn6u8Kg3+mBSrmnBbYi8grpeE+0HvIa4eLaNDHoVkt92NWucNx4QOl7lM/GZXZmAMgWvm1EGbQpYt0zq24pNUxAOyyeHY/wB4yTqLGPVWDURLEw7qnkg1KhjVDzqD3qEbYJ1Z40KE/FO3Uy9Qc9EQh+0qLqikYUSEAgnOQXtRnMQy1QhWexCc1WXNTHBviQ2R0g+nZKxkUnBJSeLpKBNH3p5pB8nbzUXaKJKUsDVKUbDygqvSwZm4gbSFF9UjdCZiHcymTKpKzapUP7Xdr/RWmYGSPAZ0iCsNmKdzVlvEX/zIWIsdm4/2deHAlgg9RMeUrsfZ4YelTcKmBqVC4RIcSP8AGBvuvO6fF6rdHuHYla2D9oq+R0vce7n27XUUmF4mdVxnEvLycPhq7WkAHOwucYHMDbZZ2Ix9YtOeg4RMA0naHUaERc7blc/ivaKuT8bhbZz/AMqnU4vVdq4/5O/KDkFYmWuJB9Qfu8OWN3AD4tzkfRYeIw7xqI6eEf8AKsVqpdrfuT+UAtHJDehvYfk1eG0Pd043Jl3fYeSM4ysRuJcBAMJHEu5n5pt43t0bIIUKkLI96eZSLyhvD7ZpFo5hCcBzColMFPcJ7X7LZjmPmFGRzCrhIobye0gzu89p/CE5xUSmU3sPtoZwlRykaH0U0ghuYdiGFd97gzbxAO9UknJI7mDY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2" name="Picture 14" descr="http://www.raindropsboutique.com/sitebuilder/images/Red_Heart_Teapot-175x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1953614"/>
            <a:ext cx="3259138" cy="4134449"/>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https://s-media-cache-ak0.pinimg.com/236x/97/cf/0a/97cf0a9cdf622ecf3067d1814b9a3f7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099" y="1690688"/>
            <a:ext cx="3773747" cy="439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2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   Alvin ISD District Wide! </a:t>
            </a:r>
            <a:endParaRPr lang="en-US" dirty="0"/>
          </a:p>
        </p:txBody>
      </p:sp>
      <p:sp>
        <p:nvSpPr>
          <p:cNvPr id="3" name="Content Placeholder 2"/>
          <p:cNvSpPr>
            <a:spLocks noGrp="1"/>
          </p:cNvSpPr>
          <p:nvPr>
            <p:ph idx="1"/>
          </p:nvPr>
        </p:nvSpPr>
        <p:spPr/>
        <p:txBody>
          <a:bodyPr/>
          <a:lstStyle/>
          <a:p>
            <a:r>
              <a:rPr lang="en-US" dirty="0" smtClean="0"/>
              <a:t>More information to come!!  </a:t>
            </a:r>
          </a:p>
          <a:p>
            <a:endParaRPr lang="en-US" dirty="0"/>
          </a:p>
          <a:p>
            <a:endParaRPr lang="en-US" dirty="0" smtClean="0"/>
          </a:p>
          <a:p>
            <a:r>
              <a:rPr lang="en-US" dirty="0" smtClean="0"/>
              <a:t>Junior High  1</a:t>
            </a:r>
            <a:r>
              <a:rPr lang="en-US" baseline="30000" dirty="0" smtClean="0"/>
              <a:t>st </a:t>
            </a:r>
            <a:r>
              <a:rPr lang="en-US" dirty="0" smtClean="0"/>
              <a:t>- 2</a:t>
            </a:r>
            <a:r>
              <a:rPr lang="en-US" baseline="30000" dirty="0" smtClean="0"/>
              <a:t>nd</a:t>
            </a:r>
            <a:r>
              <a:rPr lang="en-US" dirty="0" smtClean="0"/>
              <a:t> - &amp; 3</a:t>
            </a:r>
            <a:r>
              <a:rPr lang="en-US" baseline="30000" dirty="0" smtClean="0"/>
              <a:t>rd</a:t>
            </a:r>
            <a:r>
              <a:rPr lang="en-US" dirty="0" smtClean="0"/>
              <a:t> Place Winners ! </a:t>
            </a:r>
          </a:p>
          <a:p>
            <a:r>
              <a:rPr lang="en-US" dirty="0" smtClean="0"/>
              <a:t>High School 1</a:t>
            </a:r>
            <a:r>
              <a:rPr lang="en-US" baseline="30000" dirty="0" smtClean="0"/>
              <a:t>st</a:t>
            </a:r>
            <a:r>
              <a:rPr lang="en-US" dirty="0" smtClean="0"/>
              <a:t> – 2</a:t>
            </a:r>
            <a:r>
              <a:rPr lang="en-US" baseline="30000" dirty="0" smtClean="0"/>
              <a:t>nd</a:t>
            </a:r>
            <a:r>
              <a:rPr lang="en-US" dirty="0" smtClean="0"/>
              <a:t> - &amp; 3</a:t>
            </a:r>
            <a:r>
              <a:rPr lang="en-US" baseline="30000" dirty="0" smtClean="0"/>
              <a:t>rd</a:t>
            </a:r>
            <a:r>
              <a:rPr lang="en-US" dirty="0" smtClean="0"/>
              <a:t> Place Winners ! </a:t>
            </a:r>
            <a:endParaRPr lang="en-US" dirty="0"/>
          </a:p>
        </p:txBody>
      </p:sp>
    </p:spTree>
    <p:extLst>
      <p:ext uri="{BB962C8B-B14F-4D97-AF65-F5344CB8AC3E}">
        <p14:creationId xmlns:p14="http://schemas.microsoft.com/office/powerpoint/2010/main" val="598167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&amp; Grade</a:t>
            </a:r>
            <a:endParaRPr lang="en-US" dirty="0"/>
          </a:p>
        </p:txBody>
      </p:sp>
      <p:sp>
        <p:nvSpPr>
          <p:cNvPr id="3" name="Content Placeholder 2"/>
          <p:cNvSpPr>
            <a:spLocks noGrp="1"/>
          </p:cNvSpPr>
          <p:nvPr>
            <p:ph idx="1"/>
          </p:nvPr>
        </p:nvSpPr>
        <p:spPr>
          <a:xfrm>
            <a:off x="838200" y="1825625"/>
            <a:ext cx="10515600" cy="4029075"/>
          </a:xfrm>
        </p:spPr>
        <p:txBody>
          <a:bodyPr/>
          <a:lstStyle/>
          <a:p>
            <a:r>
              <a:rPr lang="en-US" dirty="0" smtClean="0"/>
              <a:t>You have 2 ½ weeks to create your teapot in green ware.</a:t>
            </a:r>
          </a:p>
          <a:p>
            <a:pPr marL="0" indent="0">
              <a:buNone/>
            </a:pPr>
            <a:r>
              <a:rPr lang="en-US" dirty="0" smtClean="0"/>
              <a:t>	Then what happens???</a:t>
            </a:r>
          </a:p>
          <a:p>
            <a:r>
              <a:rPr lang="en-US" dirty="0" smtClean="0"/>
              <a:t>Do not sit and do nothing… I’ll be giving daily grades randomly</a:t>
            </a:r>
            <a:endParaRPr lang="en-US" dirty="0" smtClean="0">
              <a:sym typeface="Wingdings" panose="05000000000000000000" pitchFamily="2" charset="2"/>
            </a:endParaRPr>
          </a:p>
          <a:p>
            <a:pPr marL="0" indent="0">
              <a:buNone/>
            </a:pPr>
            <a:r>
              <a:rPr lang="en-US" dirty="0" smtClean="0">
                <a:sym typeface="Wingdings" panose="05000000000000000000" pitchFamily="2" charset="2"/>
              </a:rPr>
              <a:t>			Bad Bettge </a:t>
            </a:r>
          </a:p>
          <a:p>
            <a:r>
              <a:rPr lang="en-US" dirty="0" smtClean="0">
                <a:sym typeface="Wingdings" panose="05000000000000000000" pitchFamily="2" charset="2"/>
              </a:rPr>
              <a:t>You need a good </a:t>
            </a:r>
            <a:r>
              <a:rPr lang="en-US" dirty="0" err="1" smtClean="0">
                <a:sym typeface="Wingdings" panose="05000000000000000000" pitchFamily="2" charset="2"/>
              </a:rPr>
              <a:t>good</a:t>
            </a:r>
            <a:r>
              <a:rPr lang="en-US" dirty="0" smtClean="0">
                <a:sym typeface="Wingdings" panose="05000000000000000000" pitchFamily="2" charset="2"/>
              </a:rPr>
              <a:t> </a:t>
            </a:r>
            <a:r>
              <a:rPr lang="en-US" dirty="0" err="1" smtClean="0">
                <a:sym typeface="Wingdings" panose="05000000000000000000" pitchFamily="2" charset="2"/>
              </a:rPr>
              <a:t>good</a:t>
            </a:r>
            <a:r>
              <a:rPr lang="en-US" dirty="0" smtClean="0">
                <a:sym typeface="Wingdings" panose="05000000000000000000" pitchFamily="2" charset="2"/>
              </a:rPr>
              <a:t> </a:t>
            </a:r>
            <a:r>
              <a:rPr lang="en-US" dirty="0" err="1" smtClean="0">
                <a:sym typeface="Wingdings" panose="05000000000000000000" pitchFamily="2" charset="2"/>
              </a:rPr>
              <a:t>good</a:t>
            </a:r>
            <a:r>
              <a:rPr lang="en-US" dirty="0" smtClean="0">
                <a:sym typeface="Wingdings" panose="05000000000000000000" pitchFamily="2" charset="2"/>
              </a:rPr>
              <a:t>!  Sketch prior to starting, even if you do not follow the sketch you need one! </a:t>
            </a:r>
            <a:endParaRPr lang="en-US" dirty="0"/>
          </a:p>
          <a:p>
            <a:pPr lvl="2"/>
            <a:endParaRPr lang="en-US" dirty="0" smtClean="0"/>
          </a:p>
          <a:p>
            <a:pPr lvl="2"/>
            <a:r>
              <a:rPr lang="en-US" dirty="0" smtClean="0"/>
              <a:t>Before you start thinking,  lets look at some </a:t>
            </a:r>
            <a:r>
              <a:rPr lang="en-US" smtClean="0"/>
              <a:t>teapots together </a:t>
            </a:r>
            <a:r>
              <a:rPr lang="en-US" smtClean="0">
                <a:sym typeface="Wingdings" panose="05000000000000000000" pitchFamily="2" charset="2"/>
              </a:rPr>
              <a:t></a:t>
            </a:r>
            <a:endParaRPr lang="en-US" dirty="0" smtClean="0"/>
          </a:p>
          <a:p>
            <a:pPr lvl="2"/>
            <a:endParaRPr lang="en-US" dirty="0"/>
          </a:p>
          <a:p>
            <a:pPr lvl="2"/>
            <a:endParaRPr lang="en-US" dirty="0" smtClean="0"/>
          </a:p>
          <a:p>
            <a:pPr lvl="2"/>
            <a:endParaRPr lang="en-US" dirty="0"/>
          </a:p>
          <a:p>
            <a:pPr lvl="2"/>
            <a:endParaRPr lang="en-US" dirty="0" smtClean="0"/>
          </a:p>
          <a:p>
            <a:pPr lvl="3"/>
            <a:endParaRPr lang="en-US" dirty="0" smtClean="0"/>
          </a:p>
        </p:txBody>
      </p:sp>
    </p:spTree>
    <p:extLst>
      <p:ext uri="{BB962C8B-B14F-4D97-AF65-F5344CB8AC3E}">
        <p14:creationId xmlns:p14="http://schemas.microsoft.com/office/powerpoint/2010/main" val="202064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77825"/>
            <a:ext cx="10515600" cy="4351338"/>
          </a:xfrm>
        </p:spPr>
        <p:txBody>
          <a:bodyPr/>
          <a:lstStyle/>
          <a:p>
            <a:r>
              <a:rPr lang="en-US" dirty="0"/>
              <a:t>you are making a piece of art that represents something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474" y="1104899"/>
            <a:ext cx="4162426" cy="55499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726" y="1352550"/>
            <a:ext cx="5918200" cy="4438650"/>
          </a:xfrm>
          <a:prstGeom prst="rect">
            <a:avLst/>
          </a:prstGeom>
        </p:spPr>
      </p:pic>
    </p:spTree>
    <p:extLst>
      <p:ext uri="{BB962C8B-B14F-4D97-AF65-F5344CB8AC3E}">
        <p14:creationId xmlns:p14="http://schemas.microsoft.com/office/powerpoint/2010/main" val="100966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2400" y="365125"/>
            <a:ext cx="8521700" cy="6391275"/>
          </a:xfrm>
        </p:spPr>
      </p:pic>
    </p:spTree>
    <p:extLst>
      <p:ext uri="{BB962C8B-B14F-4D97-AF65-F5344CB8AC3E}">
        <p14:creationId xmlns:p14="http://schemas.microsoft.com/office/powerpoint/2010/main" val="122801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428625"/>
            <a:ext cx="10515600" cy="4351338"/>
          </a:xfrm>
        </p:spPr>
        <p:txBody>
          <a:bodyPr/>
          <a:lstStyle/>
          <a:p>
            <a:r>
              <a:rPr lang="en-US" dirty="0"/>
              <a:t>tells a story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912" y="0"/>
            <a:ext cx="2825750" cy="37676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00" y="2679700"/>
            <a:ext cx="5600700" cy="42005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8662" y="0"/>
            <a:ext cx="5113338" cy="6817785"/>
          </a:xfrm>
          <a:prstGeom prst="rect">
            <a:avLst/>
          </a:prstGeom>
        </p:spPr>
      </p:pic>
    </p:spTree>
    <p:extLst>
      <p:ext uri="{BB962C8B-B14F-4D97-AF65-F5344CB8AC3E}">
        <p14:creationId xmlns:p14="http://schemas.microsoft.com/office/powerpoint/2010/main" val="311704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415925"/>
            <a:ext cx="10515600" cy="4351338"/>
          </a:xfrm>
        </p:spPr>
        <p:txBody>
          <a:bodyPr/>
          <a:lstStyle/>
          <a:p>
            <a:r>
              <a:rPr lang="en-US" dirty="0"/>
              <a:t>evokes an emotion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50102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314325"/>
            <a:ext cx="10515600" cy="4351338"/>
          </a:xfrm>
        </p:spPr>
        <p:txBody>
          <a:bodyPr/>
          <a:lstStyle/>
          <a:p>
            <a:r>
              <a:rPr lang="en-US" dirty="0"/>
              <a:t>something that catches your viewers eye! </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50" y="0"/>
            <a:ext cx="51435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850" y="965200"/>
            <a:ext cx="4495800" cy="5994400"/>
          </a:xfrm>
          <a:prstGeom prst="rect">
            <a:avLst/>
          </a:prstGeom>
        </p:spPr>
      </p:pic>
    </p:spTree>
    <p:extLst>
      <p:ext uri="{BB962C8B-B14F-4D97-AF65-F5344CB8AC3E}">
        <p14:creationId xmlns:p14="http://schemas.microsoft.com/office/powerpoint/2010/main" val="252319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Tea Ceremony   J T C</a:t>
            </a:r>
            <a:endParaRPr lang="en-US" dirty="0"/>
          </a:p>
        </p:txBody>
      </p:sp>
      <p:sp>
        <p:nvSpPr>
          <p:cNvPr id="3" name="Content Placeholder 2"/>
          <p:cNvSpPr>
            <a:spLocks noGrp="1"/>
          </p:cNvSpPr>
          <p:nvPr>
            <p:ph idx="1"/>
          </p:nvPr>
        </p:nvSpPr>
        <p:spPr>
          <a:xfrm>
            <a:off x="303101" y="1425460"/>
            <a:ext cx="6885099" cy="4886440"/>
          </a:xfrm>
        </p:spPr>
        <p:txBody>
          <a:bodyPr>
            <a:normAutofit/>
          </a:bodyPr>
          <a:lstStyle/>
          <a:p>
            <a:endParaRPr lang="en-US" dirty="0" smtClean="0"/>
          </a:p>
          <a:p>
            <a:pPr marL="0" indent="0">
              <a:buNone/>
            </a:pPr>
            <a:r>
              <a:rPr lang="en-US" dirty="0" smtClean="0"/>
              <a:t>Japanese did not invent tea, or the tea pot, </a:t>
            </a:r>
          </a:p>
          <a:p>
            <a:pPr marL="0" indent="0">
              <a:buNone/>
            </a:pPr>
            <a:r>
              <a:rPr lang="en-US" dirty="0" smtClean="0"/>
              <a:t>( China did 1000 years prior). The Japanese just made tea a messed up crazy  complex ritual.</a:t>
            </a:r>
          </a:p>
          <a:p>
            <a:pPr marL="0" indent="0">
              <a:buNone/>
            </a:pPr>
            <a:endParaRPr lang="en-US" dirty="0" smtClean="0"/>
          </a:p>
          <a:p>
            <a:pPr marL="0" indent="0">
              <a:buNone/>
            </a:pPr>
            <a:r>
              <a:rPr lang="en-US" dirty="0" smtClean="0"/>
              <a:t>Here is a rundown of the Japanese Tea Ceremony as quick and least boring as I can deliver it!    Be quiet and listen.</a:t>
            </a:r>
          </a:p>
          <a:p>
            <a:pPr marL="0" indent="0">
              <a:buNone/>
            </a:pPr>
            <a:endParaRPr lang="en-US" dirty="0"/>
          </a:p>
          <a:p>
            <a:pPr marL="0" indent="0">
              <a:buNone/>
            </a:pPr>
            <a:endParaRPr lang="en-US" dirty="0"/>
          </a:p>
        </p:txBody>
      </p:sp>
      <p:pic>
        <p:nvPicPr>
          <p:cNvPr id="1026" name="Picture 2" descr="http://images.nationalgeographic.com/wpf/media-live/photos/000/080/cache/tea-ceremony-japan-scidmore_8028_990x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0" y="2060763"/>
            <a:ext cx="4492625" cy="3370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01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 Room    </a:t>
            </a:r>
            <a:endParaRPr lang="en-US" dirty="0"/>
          </a:p>
        </p:txBody>
      </p:sp>
      <p:pic>
        <p:nvPicPr>
          <p:cNvPr id="3074" name="Picture 2" descr="http://japanese-tea-ceremony.net/images/tea%20room%20tearoo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79440" y="874554"/>
            <a:ext cx="6512560" cy="52100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orthsideaikido.com/pictures/tearoom%20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09537"/>
            <a:ext cx="5292226" cy="610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138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348</Words>
  <Application>Microsoft Office PowerPoint</Application>
  <PresentationFormat>Widescreen</PresentationFormat>
  <Paragraphs>75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Calibri Light</vt:lpstr>
      <vt:lpstr>Wingdings</vt:lpstr>
      <vt:lpstr>Office Theme</vt:lpstr>
      <vt:lpstr>Battle of the Teenagers </vt:lpstr>
      <vt:lpstr>Assignment Objective : Teapot Battle</vt:lpstr>
      <vt:lpstr>PowerPoint Presentation</vt:lpstr>
      <vt:lpstr>PowerPoint Presentation</vt:lpstr>
      <vt:lpstr>PowerPoint Presentation</vt:lpstr>
      <vt:lpstr>PowerPoint Presentation</vt:lpstr>
      <vt:lpstr>PowerPoint Presentation</vt:lpstr>
      <vt:lpstr>Japanese Tea Ceremony   J T C</vt:lpstr>
      <vt:lpstr>Tea Room    </vt:lpstr>
      <vt:lpstr>Equipment</vt:lpstr>
      <vt:lpstr>Equipment</vt:lpstr>
      <vt:lpstr>Serving Equipment</vt:lpstr>
      <vt:lpstr>Long time ago</vt:lpstr>
      <vt:lpstr>History of Teapots</vt:lpstr>
      <vt:lpstr>Methods</vt:lpstr>
      <vt:lpstr>PowerPoint Presentation</vt:lpstr>
      <vt:lpstr>PowerPoint Presentation</vt:lpstr>
      <vt:lpstr>PowerPoint Presentation</vt:lpstr>
      <vt:lpstr>Mixed Media !!!!!   Awesome!  Eye catcher</vt:lpstr>
      <vt:lpstr>PowerPoint Presentation</vt:lpstr>
      <vt:lpstr>PowerPoint Presentation</vt:lpstr>
      <vt:lpstr>Decorating Phases</vt:lpstr>
      <vt:lpstr>Themes</vt:lpstr>
      <vt:lpstr>Ask questions don’t assume</vt:lpstr>
      <vt:lpstr>CONTEST!   Alvin ISD District Wide! </vt:lpstr>
      <vt:lpstr>Time &amp; Grade</vt:lpstr>
    </vt:vector>
  </TitlesOfParts>
  <Company>Alvin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the Teenagers </dc:title>
  <dc:creator>Drew Bettge</dc:creator>
  <cp:lastModifiedBy>Drew Bettge</cp:lastModifiedBy>
  <cp:revision>26</cp:revision>
  <dcterms:created xsi:type="dcterms:W3CDTF">2015-02-02T15:10:08Z</dcterms:created>
  <dcterms:modified xsi:type="dcterms:W3CDTF">2015-02-19T13:05:49Z</dcterms:modified>
</cp:coreProperties>
</file>